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notesMasterIdLst>
    <p:notesMasterId r:id="rId61"/>
  </p:notesMasterIdLst>
  <p:sldIdLst>
    <p:sldId id="256" r:id="rId3"/>
    <p:sldId id="303" r:id="rId4"/>
    <p:sldId id="314" r:id="rId5"/>
    <p:sldId id="304" r:id="rId6"/>
    <p:sldId id="305" r:id="rId7"/>
    <p:sldId id="306" r:id="rId8"/>
    <p:sldId id="307" r:id="rId9"/>
    <p:sldId id="308" r:id="rId10"/>
    <p:sldId id="315" r:id="rId11"/>
    <p:sldId id="316" r:id="rId12"/>
    <p:sldId id="317" r:id="rId13"/>
    <p:sldId id="318" r:id="rId14"/>
    <p:sldId id="309" r:id="rId15"/>
    <p:sldId id="310" r:id="rId16"/>
    <p:sldId id="311" r:id="rId17"/>
    <p:sldId id="320" r:id="rId18"/>
    <p:sldId id="321" r:id="rId19"/>
    <p:sldId id="323" r:id="rId20"/>
    <p:sldId id="312" r:id="rId21"/>
    <p:sldId id="339" r:id="rId22"/>
    <p:sldId id="333" r:id="rId23"/>
    <p:sldId id="334" r:id="rId24"/>
    <p:sldId id="335" r:id="rId25"/>
    <p:sldId id="336" r:id="rId26"/>
    <p:sldId id="337" r:id="rId27"/>
    <p:sldId id="338" r:id="rId28"/>
    <p:sldId id="340" r:id="rId29"/>
    <p:sldId id="341" r:id="rId30"/>
    <p:sldId id="342" r:id="rId31"/>
    <p:sldId id="343" r:id="rId32"/>
    <p:sldId id="344" r:id="rId33"/>
    <p:sldId id="345" r:id="rId34"/>
    <p:sldId id="313" r:id="rId35"/>
    <p:sldId id="346" r:id="rId36"/>
    <p:sldId id="347" r:id="rId37"/>
    <p:sldId id="348" r:id="rId38"/>
    <p:sldId id="349" r:id="rId39"/>
    <p:sldId id="361" r:id="rId40"/>
    <p:sldId id="350" r:id="rId41"/>
    <p:sldId id="351" r:id="rId42"/>
    <p:sldId id="360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62" r:id="rId51"/>
    <p:sldId id="364" r:id="rId52"/>
    <p:sldId id="365" r:id="rId53"/>
    <p:sldId id="366" r:id="rId54"/>
    <p:sldId id="367" r:id="rId55"/>
    <p:sldId id="359" r:id="rId56"/>
    <p:sldId id="368" r:id="rId57"/>
    <p:sldId id="370" r:id="rId58"/>
    <p:sldId id="369" r:id="rId59"/>
    <p:sldId id="30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6" autoAdjust="0"/>
    <p:restoredTop sz="94660"/>
  </p:normalViewPr>
  <p:slideViewPr>
    <p:cSldViewPr snapToGrid="0">
      <p:cViewPr>
        <p:scale>
          <a:sx n="50" d="100"/>
          <a:sy n="50" d="100"/>
        </p:scale>
        <p:origin x="140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DDAF5-9138-44AB-9EA0-B067420CC43B}" type="datetimeFigureOut">
              <a:rPr lang="en-US" smtClean="0"/>
              <a:t>22-Feb-17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A9981-4CD7-47E3-B0BD-7F675C2A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9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8B9D-658D-4D9A-9F24-BCF0D161A20F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38AB-BFD3-4A78-BC01-A30AF086C689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DA4D-5B81-4751-9473-303308DD9688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1083" cy="13604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96745-ABC9-44A5-87BD-29BE3B0EA5A9}" type="datetime1">
              <a:rPr lang="en-US" altLang="lt-LT" smtClean="0"/>
              <a:t>22-Feb-17</a:t>
            </a:fld>
            <a:endParaRPr lang="lt-LT" altLang="lt-L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C786-1E21-4826-B7D5-177BA64E7395}" type="slidenum">
              <a:rPr lang="lt-LT" altLang="lt-LT"/>
              <a:pPr>
                <a:defRPr/>
              </a:pPr>
              <a:t>‹#›</a:t>
            </a:fld>
            <a:endParaRPr lang="lt-LT" altLang="lt-LT"/>
          </a:p>
        </p:txBody>
      </p:sp>
    </p:spTree>
    <p:extLst>
      <p:ext uri="{BB962C8B-B14F-4D97-AF65-F5344CB8AC3E}">
        <p14:creationId xmlns:p14="http://schemas.microsoft.com/office/powerpoint/2010/main" val="109355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09560-7FE8-48A9-B845-CDBFB0AAA917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custData r:id="rId1"/>
            </p:custDataLst>
          </p:nvPr>
        </p:nvSpPr>
        <p:spPr>
          <a:xfrm>
            <a:off x="480060" y="798972"/>
            <a:ext cx="811019" cy="745347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C137-A593-4409-A99C-EB246C43C221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15F87-20F8-43B6-AD50-E7A5496B5DE7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1B59-A526-4833-A000-92320587F093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511F-77CC-48B0-9DE6-642A7643216E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5D91-8745-40A6-BA91-B0360011592B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F4A4-C64C-4AB1-AF9A-C35AD3F2C7C0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D1917AFB-88AF-4050-A13B-163AFD5E5700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9E921-ADBE-4BAB-B78D-5DD925DD130E}" type="datetime1">
              <a:rPr lang="en-US" smtClean="0"/>
              <a:t>22-Feb-17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TMmoDFXy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WzGGNrcic&amp;t=310s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_aWzGGNrcic&amp;t=310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7OAs0h0kYm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bF_FdCb5OI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ZckTLNqs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2Z-IFHcMx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yweb.sabanciuniv.edu/rdehkharghani/files/2016/02/Prentice-Hall-Series-in-Artificial-Intelligence-Stuart-Russell-Peter-Norvig-Artificial-Intelligence_-A-Modern-Approach-Prentice-Hall-2010.pdf" TargetMode="External"/><Relationship Id="rId2" Type="http://schemas.openxmlformats.org/officeDocument/2006/relationships/hyperlink" Target="http://www.myreaders.inf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smtClean="0"/>
              <a:t>Mokymosi be mokytojo metodai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9013094" cy="2122836"/>
          </a:xfrm>
        </p:spPr>
        <p:txBody>
          <a:bodyPr>
            <a:normAutofit/>
          </a:bodyPr>
          <a:lstStyle/>
          <a:p>
            <a:r>
              <a:rPr lang="lt-LT" dirty="0" smtClean="0"/>
              <a:t>Doc. Germanas Budnikas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8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05600" cy="2257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8487" y="3476859"/>
            <a:ext cx="5170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/>
              <a:t>svd</a:t>
            </a:r>
            <a:r>
              <a:rPr lang="pl-PL" b="1" dirty="0" smtClean="0"/>
              <a:t>-</a:t>
            </a:r>
            <a:r>
              <a:rPr lang="pl-PL" dirty="0" smtClean="0"/>
              <a:t> </a:t>
            </a:r>
            <a:r>
              <a:rPr lang="pl-PL" dirty="0" err="1" smtClean="0"/>
              <a:t>singular</a:t>
            </a:r>
            <a:r>
              <a:rPr lang="pl-PL" dirty="0" smtClean="0"/>
              <a:t> </a:t>
            </a:r>
            <a:r>
              <a:rPr lang="pl-PL" dirty="0" err="1" smtClean="0"/>
              <a:t>value</a:t>
            </a:r>
            <a:r>
              <a:rPr lang="pl-PL" dirty="0" smtClean="0"/>
              <a:t> </a:t>
            </a:r>
            <a:r>
              <a:rPr lang="pl-PL" dirty="0" err="1" smtClean="0"/>
              <a:t>decomposition</a:t>
            </a:r>
            <a:r>
              <a:rPr lang="pl-PL" dirty="0" smtClean="0"/>
              <a:t> – </a:t>
            </a:r>
            <a:r>
              <a:rPr lang="pl-PL" dirty="0" err="1" smtClean="0"/>
              <a:t>matricos</a:t>
            </a:r>
            <a:r>
              <a:rPr lang="pl-PL" dirty="0" smtClean="0"/>
              <a:t> </a:t>
            </a:r>
            <a:r>
              <a:rPr lang="lt-LT" dirty="0" smtClean="0"/>
              <a:t/>
            </a:r>
            <a:br>
              <a:rPr lang="lt-LT" dirty="0" smtClean="0"/>
            </a:br>
            <a:r>
              <a:rPr lang="lt-LT" dirty="0" smtClean="0"/>
              <a:t>         </a:t>
            </a:r>
            <a:r>
              <a:rPr lang="pl-PL" dirty="0" err="1" smtClean="0"/>
              <a:t>dekompozicija</a:t>
            </a:r>
            <a:r>
              <a:rPr lang="pl-PL" dirty="0" smtClean="0"/>
              <a:t> </a:t>
            </a:r>
            <a:r>
              <a:rPr lang="lt-LT" dirty="0" smtClean="0"/>
              <a:t>į matricų sandaugą</a:t>
            </a:r>
            <a:endParaRPr lang="pl-PL" dirty="0" smtClean="0"/>
          </a:p>
          <a:p>
            <a:r>
              <a:rPr lang="pl-PL" b="1" dirty="0" err="1" smtClean="0"/>
              <a:t>eigenvector</a:t>
            </a:r>
            <a:r>
              <a:rPr lang="pl-PL" dirty="0" smtClean="0"/>
              <a:t> – </a:t>
            </a:r>
            <a:r>
              <a:rPr lang="pl-PL" dirty="0" err="1" smtClean="0"/>
              <a:t>tikrinis</a:t>
            </a:r>
            <a:r>
              <a:rPr lang="pl-PL" dirty="0" smtClean="0"/>
              <a:t> </a:t>
            </a:r>
            <a:r>
              <a:rPr lang="pl-PL" dirty="0" err="1" smtClean="0"/>
              <a:t>vektorius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2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53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3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5030048" cy="34506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4696" y="5466345"/>
            <a:ext cx="559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www.youtube.com/watch?v=BfTMmoDFXyE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0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627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62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913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6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6389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</a:t>
            </a:r>
            <a:r>
              <a:rPr lang="lt-LT" dirty="0" err="1" smtClean="0"/>
              <a:t>metod</a:t>
            </a:r>
            <a:r>
              <a:rPr lang="pl-PL" dirty="0" smtClean="0"/>
              <a:t>o </a:t>
            </a:r>
            <a:r>
              <a:rPr lang="pl-PL" dirty="0" err="1" smtClean="0"/>
              <a:t>iliustracij</a:t>
            </a:r>
            <a:r>
              <a:rPr lang="lt-LT" dirty="0" smtClean="0"/>
              <a:t>a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4696" y="5628323"/>
            <a:ext cx="526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http://setosa.io/ev/principal-component-analysis</a:t>
            </a:r>
            <a:r>
              <a:rPr lang="en-US" dirty="0" smtClean="0">
                <a:hlinkClick r:id="rId2"/>
              </a:rPr>
              <a:t>/</a:t>
            </a:r>
            <a:r>
              <a:rPr lang="lt-LT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96" y="2015732"/>
            <a:ext cx="100393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9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Klasterizavimo uždaviniai ir </a:t>
            </a:r>
            <a:r>
              <a:rPr lang="lt-LT" dirty="0" smtClean="0"/>
              <a:t>metodai</a:t>
            </a:r>
            <a:endParaRPr lang="lt-L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Рисунок 1. Гистограммы двух разбие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9" y="210723"/>
            <a:ext cx="44862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7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853529"/>
            <a:ext cx="67722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Planas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771610"/>
          </a:xfrm>
        </p:spPr>
        <p:txBody>
          <a:bodyPr>
            <a:normAutofit/>
          </a:bodyPr>
          <a:lstStyle/>
          <a:p>
            <a:r>
              <a:rPr lang="lt-LT" dirty="0" smtClean="0"/>
              <a:t>Esminių komponenčių analizės metodas (</a:t>
            </a:r>
            <a:r>
              <a:rPr lang="lt-LT" i="1" dirty="0" err="1" smtClean="0"/>
              <a:t>Principal</a:t>
            </a:r>
            <a:r>
              <a:rPr lang="lt-LT" i="1" dirty="0" smtClean="0"/>
              <a:t> </a:t>
            </a:r>
            <a:r>
              <a:rPr lang="lt-LT" i="1" dirty="0" err="1" smtClean="0"/>
              <a:t>Component</a:t>
            </a:r>
            <a:r>
              <a:rPr lang="lt-LT" i="1" dirty="0" smtClean="0"/>
              <a:t> </a:t>
            </a:r>
            <a:r>
              <a:rPr lang="lt-LT" i="1" dirty="0" err="1" smtClean="0"/>
              <a:t>Analysis</a:t>
            </a:r>
            <a:r>
              <a:rPr lang="lt-LT" dirty="0" smtClean="0"/>
              <a:t>)</a:t>
            </a:r>
          </a:p>
          <a:p>
            <a:r>
              <a:rPr lang="lt-LT" dirty="0" smtClean="0"/>
              <a:t>Klasterizavimo uždaviniai ir metodai</a:t>
            </a:r>
          </a:p>
          <a:p>
            <a:pPr lvl="1"/>
            <a:r>
              <a:rPr lang="lt-LT" dirty="0" smtClean="0"/>
              <a:t>K-</a:t>
            </a:r>
            <a:r>
              <a:rPr lang="pl-PL" dirty="0" err="1" smtClean="0"/>
              <a:t>vidurki</a:t>
            </a:r>
            <a:r>
              <a:rPr lang="lt-LT" dirty="0" smtClean="0"/>
              <a:t>ų metodas (</a:t>
            </a:r>
            <a:r>
              <a:rPr lang="lt-LT" i="1" dirty="0" smtClean="0"/>
              <a:t>K-</a:t>
            </a:r>
            <a:r>
              <a:rPr lang="lt-LT" i="1" dirty="0" err="1" smtClean="0"/>
              <a:t>means</a:t>
            </a:r>
            <a:r>
              <a:rPr lang="lt-LT" i="1" dirty="0" smtClean="0"/>
              <a:t> </a:t>
            </a:r>
            <a:r>
              <a:rPr lang="lt-LT" i="1" dirty="0" err="1" smtClean="0"/>
              <a:t>clusterization</a:t>
            </a:r>
            <a:r>
              <a:rPr lang="lt-LT" dirty="0" smtClean="0"/>
              <a:t>) </a:t>
            </a:r>
          </a:p>
          <a:p>
            <a:pPr lvl="1"/>
            <a:r>
              <a:rPr lang="lt-LT" dirty="0" smtClean="0"/>
              <a:t>Save organizuojančių neuroninių tinklų metodas (</a:t>
            </a:r>
            <a:r>
              <a:rPr lang="lt-LT" i="1" dirty="0" err="1" smtClean="0"/>
              <a:t>Self</a:t>
            </a:r>
            <a:r>
              <a:rPr lang="lt-LT" i="1" dirty="0" smtClean="0"/>
              <a:t> </a:t>
            </a:r>
            <a:r>
              <a:rPr lang="lt-LT" i="1" dirty="0" err="1" smtClean="0"/>
              <a:t>organizing</a:t>
            </a:r>
            <a:r>
              <a:rPr lang="lt-LT" i="1" dirty="0" smtClean="0"/>
              <a:t> </a:t>
            </a:r>
            <a:r>
              <a:rPr lang="lt-LT" i="1" dirty="0" err="1" smtClean="0"/>
              <a:t>neural</a:t>
            </a:r>
            <a:r>
              <a:rPr lang="lt-LT" i="1" dirty="0" smtClean="0"/>
              <a:t> </a:t>
            </a:r>
            <a:r>
              <a:rPr lang="lt-LT" i="1" dirty="0" err="1" smtClean="0"/>
              <a:t>networks</a:t>
            </a:r>
            <a:r>
              <a:rPr lang="lt-LT" dirty="0" smtClean="0"/>
              <a:t>)</a:t>
            </a:r>
          </a:p>
          <a:p>
            <a:r>
              <a:rPr lang="lt-LT" dirty="0" smtClean="0"/>
              <a:t>Kryžminė patikra (</a:t>
            </a:r>
            <a:r>
              <a:rPr lang="lt-LT" i="1" dirty="0" err="1" smtClean="0"/>
              <a:t>Cross-validation</a:t>
            </a:r>
            <a:r>
              <a:rPr lang="lt-LT" dirty="0" smtClean="0"/>
              <a:t>)</a:t>
            </a:r>
          </a:p>
          <a:p>
            <a:r>
              <a:rPr lang="lt-LT" dirty="0" smtClean="0"/>
              <a:t>Demonstraciniai pavyzdžiai</a:t>
            </a:r>
          </a:p>
          <a:p>
            <a:r>
              <a:rPr lang="lt-LT" dirty="0" smtClean="0"/>
              <a:t>Bendri klausimai (</a:t>
            </a:r>
            <a:r>
              <a:rPr lang="lt-LT" dirty="0" err="1" smtClean="0"/>
              <a:t>lab.darbas</a:t>
            </a:r>
            <a:r>
              <a:rPr lang="lt-LT" dirty="0" smtClean="0"/>
              <a:t>, projektas) </a:t>
            </a:r>
          </a:p>
          <a:p>
            <a:endParaRPr lang="lt-LT" dirty="0" smtClean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8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Euklido</a:t>
            </a:r>
            <a:r>
              <a:rPr lang="en-US" dirty="0" smtClean="0"/>
              <a:t> </a:t>
            </a:r>
            <a:r>
              <a:rPr lang="en-US" dirty="0" err="1" smtClean="0"/>
              <a:t>metrika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https://www.youtube.com/watch?v=_</a:t>
            </a:r>
            <a:r>
              <a:rPr lang="en-US" dirty="0" smtClean="0">
                <a:hlinkClick r:id="rId3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5" y="805904"/>
            <a:ext cx="6753225" cy="475297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529364"/>
              </p:ext>
            </p:extLst>
          </p:nvPr>
        </p:nvGraphicFramePr>
        <p:xfrm>
          <a:off x="1808163" y="2468563"/>
          <a:ext cx="35369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Lygtis" r:id="rId5" imgW="2412720" imgH="393480" progId="Equation.3">
                  <p:embed/>
                </p:oleObj>
              </mc:Choice>
              <mc:Fallback>
                <p:oleObj name="Lygtis" r:id="rId5" imgW="241272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2468563"/>
                        <a:ext cx="3536950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665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797737"/>
            <a:ext cx="67913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1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798972"/>
            <a:ext cx="6781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2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05904"/>
            <a:ext cx="6781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854887"/>
            <a:ext cx="68103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2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798972"/>
            <a:ext cx="67627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799095"/>
            <a:ext cx="67722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33"/>
          <a:stretch/>
        </p:blipFill>
        <p:spPr>
          <a:xfrm>
            <a:off x="5391150" y="798972"/>
            <a:ext cx="6800850" cy="46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845362"/>
            <a:ext cx="6800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798972"/>
            <a:ext cx="67722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2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6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798972"/>
            <a:ext cx="67627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K-</a:t>
            </a:r>
            <a:r>
              <a:rPr lang="pl-PL" dirty="0" err="1"/>
              <a:t>vidurki</a:t>
            </a:r>
            <a:r>
              <a:rPr lang="lt-LT" dirty="0"/>
              <a:t>ų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sz="2800" dirty="0" smtClean="0"/>
              <a:t>(</a:t>
            </a:r>
            <a:r>
              <a:rPr lang="lt-LT" sz="2800" i="1" dirty="0"/>
              <a:t>K-</a:t>
            </a:r>
            <a:r>
              <a:rPr lang="lt-LT" sz="2800" i="1" dirty="0" err="1"/>
              <a:t>means</a:t>
            </a:r>
            <a:r>
              <a:rPr lang="lt-LT" sz="2800" i="1" dirty="0"/>
              <a:t> </a:t>
            </a:r>
            <a:r>
              <a:rPr lang="lt-LT" sz="2800" i="1" dirty="0" err="1"/>
              <a:t>clusterization</a:t>
            </a:r>
            <a:r>
              <a:rPr lang="lt-LT" sz="2800" dirty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7735" y="5558879"/>
            <a:ext cx="641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aWzGGNrcic&amp;t=310s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798972"/>
            <a:ext cx="6800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Klasterizavimo uždaviniai ir </a:t>
            </a:r>
            <a:r>
              <a:rPr lang="lt-LT" dirty="0" smtClean="0"/>
              <a:t>metodai</a:t>
            </a:r>
            <a:endParaRPr lang="lt-L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Save organizuojantys neuroniniai tinklai.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err="1" smtClean="0"/>
              <a:t>Kohoneno</a:t>
            </a:r>
            <a:r>
              <a:rPr lang="lt-LT" dirty="0" smtClean="0"/>
              <a:t> </a:t>
            </a:r>
            <a:r>
              <a:rPr lang="lt-LT" dirty="0"/>
              <a:t>neuroniniai tinklai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6146" name="Picture 2" descr="Рисунок 1. Гистограммы двух разбие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9" y="210723"/>
            <a:ext cx="44862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5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lt-LT" b="1" dirty="0" err="1"/>
              <a:t>žduotis</a:t>
            </a:r>
            <a:r>
              <a:rPr lang="lt-LT" b="1" dirty="0"/>
              <a:t> – suskirstyti į </a:t>
            </a:r>
            <a:r>
              <a:rPr lang="lt-LT" b="1" dirty="0" smtClean="0"/>
              <a:t>grupes</a:t>
            </a:r>
            <a:endParaRPr lang="pl-PL" b="1" dirty="0" smtClean="0"/>
          </a:p>
          <a:p>
            <a:r>
              <a:rPr lang="en-US" dirty="0"/>
              <a:t>cup, roulette, unbelievable, cut, put, launderette, </a:t>
            </a:r>
            <a:r>
              <a:rPr lang="en-US" dirty="0" smtClean="0"/>
              <a:t>loveable</a:t>
            </a:r>
            <a:endParaRPr lang="pl-PL" dirty="0" smtClean="0"/>
          </a:p>
          <a:p>
            <a:endParaRPr lang="pl-PL" dirty="0" smtClean="0"/>
          </a:p>
          <a:p>
            <a:r>
              <a:rPr lang="en-US" dirty="0"/>
              <a:t>cup, cut, put</a:t>
            </a:r>
          </a:p>
          <a:p>
            <a:r>
              <a:rPr lang="en-US" dirty="0"/>
              <a:t>roulette, launderette</a:t>
            </a:r>
          </a:p>
          <a:p>
            <a:r>
              <a:rPr lang="en-US" dirty="0"/>
              <a:t>unbelievable, loveable</a:t>
            </a:r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5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SOM i</a:t>
            </a:r>
            <a:r>
              <a:rPr lang="lt-LT" dirty="0" err="1" smtClean="0"/>
              <a:t>šradėjas</a:t>
            </a:r>
            <a:r>
              <a:rPr lang="lt-LT" dirty="0" smtClean="0"/>
              <a:t> </a:t>
            </a:r>
            <a:r>
              <a:rPr lang="lt-LT" dirty="0"/>
              <a:t>- </a:t>
            </a:r>
            <a:r>
              <a:rPr lang="lt-LT" dirty="0" err="1"/>
              <a:t>Teuvo</a:t>
            </a:r>
            <a:r>
              <a:rPr lang="lt-LT" dirty="0"/>
              <a:t> </a:t>
            </a:r>
            <a:r>
              <a:rPr lang="lt-LT" dirty="0" err="1"/>
              <a:t>Kohonen</a:t>
            </a:r>
            <a:r>
              <a:rPr lang="lt-LT" dirty="0"/>
              <a:t> </a:t>
            </a:r>
            <a:br>
              <a:rPr lang="lt-LT" dirty="0"/>
            </a:br>
            <a:r>
              <a:rPr lang="lt-LT" dirty="0"/>
              <a:t>		</a:t>
            </a:r>
            <a:r>
              <a:rPr lang="pl-PL" dirty="0" smtClean="0"/>
              <a:t>   </a:t>
            </a:r>
            <a:r>
              <a:rPr lang="lt-LT" dirty="0" smtClean="0"/>
              <a:t>(</a:t>
            </a:r>
            <a:r>
              <a:rPr lang="lt-LT" dirty="0" err="1"/>
              <a:t>Academy</a:t>
            </a:r>
            <a:r>
              <a:rPr lang="lt-LT" dirty="0"/>
              <a:t> </a:t>
            </a:r>
            <a:r>
              <a:rPr lang="lt-LT" dirty="0" err="1"/>
              <a:t>of</a:t>
            </a:r>
            <a:r>
              <a:rPr lang="lt-LT" dirty="0"/>
              <a:t> </a:t>
            </a:r>
            <a:r>
              <a:rPr lang="lt-LT" dirty="0" err="1"/>
              <a:t>Finland</a:t>
            </a:r>
            <a:r>
              <a:rPr lang="lt-LT" dirty="0"/>
              <a:t>, 1982)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690688"/>
            <a:ext cx="2667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Tinklas grįstas mokymu be mokytojo (</a:t>
            </a:r>
            <a:r>
              <a:rPr lang="lt-LT" dirty="0" err="1"/>
              <a:t>t.y</a:t>
            </a:r>
            <a:r>
              <a:rPr lang="lt-LT" dirty="0"/>
              <a:t>. reikalingi tik įvesties duomenys, o išvesties duomenų nereikia);</a:t>
            </a:r>
          </a:p>
          <a:p>
            <a:pPr marL="0" indent="0">
              <a:buNone/>
            </a:pPr>
            <a:endParaRPr lang="lt-LT" dirty="0"/>
          </a:p>
          <a:p>
            <a:r>
              <a:rPr lang="lt-LT" dirty="0"/>
              <a:t>Ko gali išmokti tinklas?</a:t>
            </a:r>
          </a:p>
          <a:p>
            <a:r>
              <a:rPr lang="lt-LT" dirty="0"/>
              <a:t>Atsakymas – tinklas mėgina suprasti duomenų struktūrą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3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 err="1" smtClean="0"/>
              <a:t>Taikymai</a:t>
            </a:r>
            <a:endParaRPr lang="pl-PL" b="1" dirty="0" smtClean="0"/>
          </a:p>
          <a:p>
            <a:r>
              <a:rPr lang="lt-LT" dirty="0" smtClean="0"/>
              <a:t>Dimensijos sumažinimas, klasterizavimas</a:t>
            </a:r>
          </a:p>
          <a:p>
            <a:r>
              <a:rPr lang="lt-LT" dirty="0" smtClean="0"/>
              <a:t>Pradinių </a:t>
            </a:r>
            <a:r>
              <a:rPr lang="lt-LT" dirty="0"/>
              <a:t>duomenų analizė išryškinant panašius ir skirtingus duomenys;</a:t>
            </a:r>
          </a:p>
          <a:p>
            <a:r>
              <a:rPr lang="lt-LT" dirty="0"/>
              <a:t>Analizuojamų duomenų panašumo grafinis vaizdavimas</a:t>
            </a:r>
          </a:p>
          <a:p>
            <a:r>
              <a:rPr lang="lt-LT" dirty="0"/>
              <a:t>Kaip naujienos detektorius: duomenys, kurių priklausomumą vienam iš anksčiau apibrėžtų klasterių, negali būti nustatytas </a:t>
            </a:r>
            <a:r>
              <a:rPr lang="pl-PL" dirty="0"/>
              <a:t>– </a:t>
            </a:r>
            <a:r>
              <a:rPr lang="lt-LT" dirty="0"/>
              <a:t>interpretuojami</a:t>
            </a:r>
            <a:r>
              <a:rPr lang="pl-PL" dirty="0"/>
              <a:t> </a:t>
            </a:r>
            <a:r>
              <a:rPr lang="lt-LT" dirty="0"/>
              <a:t>kaip </a:t>
            </a:r>
            <a:r>
              <a:rPr lang="lt-LT" i="1" dirty="0"/>
              <a:t>naujiena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0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16961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lt-LT" b="1" dirty="0"/>
              <a:t>SOM struktūra</a:t>
            </a:r>
            <a:endParaRPr lang="pl-PL" b="1" dirty="0"/>
          </a:p>
          <a:p>
            <a:r>
              <a:rPr lang="lt-LT" dirty="0"/>
              <a:t>Neuronai tinklelyje jungiami kaimynystės sąryšio pagalba;</a:t>
            </a:r>
          </a:p>
          <a:p>
            <a:r>
              <a:rPr lang="lt-LT" dirty="0"/>
              <a:t>Kiekvienas tinklo neuronas sujungtas su visais </a:t>
            </a:r>
            <a:r>
              <a:rPr lang="lt-LT" i="1" dirty="0"/>
              <a:t>n</a:t>
            </a:r>
            <a:r>
              <a:rPr lang="lt-LT" dirty="0"/>
              <a:t>-</a:t>
            </a:r>
            <a:r>
              <a:rPr lang="lt-LT" dirty="0" err="1"/>
              <a:t>mačio</a:t>
            </a:r>
            <a:r>
              <a:rPr lang="lt-LT" dirty="0"/>
              <a:t> įvesties vektoriaus komponentais </a:t>
            </a:r>
            <a:r>
              <a:rPr lang="lt-LT" dirty="0" err="1"/>
              <a:t>sinaptinių</a:t>
            </a:r>
            <a:r>
              <a:rPr lang="lt-LT" dirty="0"/>
              <a:t> svorių </a:t>
            </a:r>
            <a:r>
              <a:rPr lang="lt-LT" dirty="0" smtClean="0"/>
              <a:t>pagalba</a:t>
            </a:r>
            <a:endParaRPr lang="pl-PL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711924"/>
            <a:ext cx="4438650" cy="3146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9120" y="4908406"/>
            <a:ext cx="4164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i="1" dirty="0" smtClean="0"/>
              <a:t>        </a:t>
            </a:r>
            <a:r>
              <a:rPr lang="lt-LT" sz="2000" i="1" dirty="0" smtClean="0"/>
              <a:t>Skaičiuojamasis </a:t>
            </a:r>
            <a:r>
              <a:rPr lang="pl-PL" sz="2000" i="1" dirty="0" smtClean="0"/>
              <a:t/>
            </a:r>
            <a:br>
              <a:rPr lang="pl-PL" sz="2000" i="1" dirty="0" smtClean="0"/>
            </a:br>
            <a:r>
              <a:rPr lang="lt-LT" sz="2000" i="1" dirty="0" smtClean="0"/>
              <a:t>sluoksnis</a:t>
            </a:r>
            <a:endParaRPr lang="lt-LT" sz="20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80760" y="6290250"/>
            <a:ext cx="2829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i="1" dirty="0" smtClean="0"/>
              <a:t>Įvesties sluoksnis</a:t>
            </a:r>
            <a:endParaRPr lang="lt-LT" sz="2000" i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r="5821"/>
          <a:stretch/>
        </p:blipFill>
        <p:spPr bwMode="auto">
          <a:xfrm rot="16200000">
            <a:off x="8967485" y="3616943"/>
            <a:ext cx="3276602" cy="317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26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1696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b="1" dirty="0"/>
              <a:t>SOM </a:t>
            </a:r>
            <a:r>
              <a:rPr lang="lt-LT" b="1" dirty="0" err="1" smtClean="0"/>
              <a:t>struktūr</a:t>
            </a:r>
            <a:r>
              <a:rPr lang="pl-PL" b="1" dirty="0" smtClean="0"/>
              <a:t>os</a:t>
            </a:r>
            <a:endParaRPr lang="pl-PL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4"/>
          <a:stretch/>
        </p:blipFill>
        <p:spPr bwMode="auto">
          <a:xfrm>
            <a:off x="6367463" y="1757232"/>
            <a:ext cx="5824537" cy="73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6"/>
          <a:stretch/>
        </p:blipFill>
        <p:spPr bwMode="auto">
          <a:xfrm>
            <a:off x="6367463" y="3324563"/>
            <a:ext cx="5824537" cy="230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34001" y="2126752"/>
            <a:ext cx="167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r>
              <a:rPr lang="pl-PL" sz="2000" dirty="0" smtClean="0"/>
              <a:t>-</a:t>
            </a:r>
            <a:r>
              <a:rPr lang="en-US" sz="2000" dirty="0" smtClean="0"/>
              <a:t>mat</a:t>
            </a:r>
            <a:r>
              <a:rPr lang="lt-LT" sz="2000" dirty="0" smtClean="0"/>
              <a:t>ė</a:t>
            </a:r>
            <a:endParaRPr lang="lt-LT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634001" y="3424211"/>
            <a:ext cx="167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2</a:t>
            </a:r>
            <a:r>
              <a:rPr lang="pl-PL" sz="2000" dirty="0"/>
              <a:t>-</a:t>
            </a:r>
            <a:r>
              <a:rPr lang="en-US" sz="2000" dirty="0" smtClean="0"/>
              <a:t> </a:t>
            </a:r>
            <a:r>
              <a:rPr lang="en-US" sz="2000" dirty="0" smtClean="0"/>
              <a:t>mat</a:t>
            </a:r>
            <a:r>
              <a:rPr lang="lt-LT" sz="2000" dirty="0" smtClean="0"/>
              <a:t>ė</a:t>
            </a:r>
            <a:endParaRPr lang="lt-LT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367463" y="2649972"/>
            <a:ext cx="269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atvira grandis</a:t>
            </a:r>
            <a:endParaRPr lang="lt-LT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9387110" y="2649972"/>
            <a:ext cx="269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uždara grandis</a:t>
            </a:r>
            <a:endParaRPr lang="lt-LT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367463" y="5634908"/>
            <a:ext cx="269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stačiakampė </a:t>
            </a:r>
            <a:endParaRPr lang="lt-LT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7110" y="5634908"/>
            <a:ext cx="269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šešiakampė </a:t>
            </a:r>
            <a:endParaRPr lang="lt-LT" sz="2000" dirty="0"/>
          </a:p>
        </p:txBody>
      </p:sp>
    </p:spTree>
    <p:extLst>
      <p:ext uri="{BB962C8B-B14F-4D97-AF65-F5344CB8AC3E}">
        <p14:creationId xmlns:p14="http://schemas.microsoft.com/office/powerpoint/2010/main" val="249606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/>
              <a:t>SOM </a:t>
            </a:r>
            <a:r>
              <a:rPr lang="pl-PL" b="1" dirty="0" err="1"/>
              <a:t>kaimynys</a:t>
            </a:r>
            <a:r>
              <a:rPr lang="lt-LT" b="1" dirty="0" err="1"/>
              <a:t>tė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81" t="9079"/>
          <a:stretch/>
        </p:blipFill>
        <p:spPr>
          <a:xfrm>
            <a:off x="1737360" y="2484120"/>
            <a:ext cx="7797745" cy="33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34696" y="5443657"/>
            <a:ext cx="5507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www.youtube.com/watch?v=7OAs0h0kYmk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96" y="2015732"/>
            <a:ext cx="68199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4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4" y="2010878"/>
            <a:ext cx="5841465" cy="3438144"/>
          </a:xfrm>
        </p:spPr>
        <p:txBody>
          <a:bodyPr/>
          <a:lstStyle/>
          <a:p>
            <a:pPr marL="0" indent="0">
              <a:buNone/>
            </a:pPr>
            <a:r>
              <a:rPr lang="lt-LT" b="1" dirty="0"/>
              <a:t>SOM k</a:t>
            </a:r>
            <a:r>
              <a:rPr lang="pl-PL" b="1" dirty="0" err="1"/>
              <a:t>aim</a:t>
            </a:r>
            <a:r>
              <a:rPr lang="lt-LT" b="1" dirty="0" err="1"/>
              <a:t>ynystė</a:t>
            </a:r>
            <a:r>
              <a:rPr lang="lt-LT" b="1" dirty="0"/>
              <a:t> </a:t>
            </a:r>
            <a:endParaRPr lang="pl-PL" b="1" dirty="0" smtClean="0"/>
          </a:p>
          <a:p>
            <a:r>
              <a:rPr lang="lt-LT" dirty="0"/>
              <a:t>Kaimynystė gali būti </a:t>
            </a:r>
            <a:endParaRPr lang="pl-PL" dirty="0"/>
          </a:p>
          <a:p>
            <a:pPr lvl="1"/>
            <a:r>
              <a:rPr lang="lt-LT" dirty="0"/>
              <a:t>apibrėžta griežtai</a:t>
            </a:r>
            <a:r>
              <a:rPr lang="pl-PL" dirty="0"/>
              <a:t>, </a:t>
            </a:r>
            <a:r>
              <a:rPr lang="pl-PL" dirty="0" err="1"/>
              <a:t>t.y</a:t>
            </a:r>
            <a:r>
              <a:rPr lang="pl-PL" dirty="0"/>
              <a:t>. </a:t>
            </a:r>
            <a:r>
              <a:rPr lang="lt-LT" dirty="0"/>
              <a:t>0/</a:t>
            </a:r>
            <a:r>
              <a:rPr lang="pl-PL" dirty="0"/>
              <a:t>1, arba</a:t>
            </a:r>
          </a:p>
          <a:p>
            <a:pPr lvl="1"/>
            <a:r>
              <a:rPr lang="lt-LT" dirty="0"/>
              <a:t>n</a:t>
            </a:r>
            <a:r>
              <a:rPr lang="pl-PL" dirty="0" err="1"/>
              <a:t>audojant</a:t>
            </a:r>
            <a:r>
              <a:rPr lang="pl-PL" dirty="0"/>
              <a:t> </a:t>
            </a:r>
            <a:r>
              <a:rPr lang="pl-PL" dirty="0" err="1"/>
              <a:t>priklausomumo</a:t>
            </a:r>
            <a:r>
              <a:rPr lang="pl-PL" dirty="0"/>
              <a:t> </a:t>
            </a:r>
            <a:r>
              <a:rPr lang="pl-PL" dirty="0" err="1"/>
              <a:t>funkcij</a:t>
            </a:r>
            <a:r>
              <a:rPr lang="lt-LT" dirty="0"/>
              <a:t>ą [0,</a:t>
            </a:r>
            <a:r>
              <a:rPr lang="pl-PL" dirty="0"/>
              <a:t>1</a:t>
            </a:r>
            <a:r>
              <a:rPr lang="lt-LT" dirty="0" smtClean="0"/>
              <a:t>]</a:t>
            </a:r>
            <a:r>
              <a:rPr lang="pl-PL" dirty="0" smtClean="0"/>
              <a:t> </a:t>
            </a:r>
            <a:r>
              <a:rPr lang="lt-LT" dirty="0" smtClean="0"/>
              <a:t>priklausomumo </a:t>
            </a:r>
            <a:r>
              <a:rPr lang="lt-LT" dirty="0"/>
              <a:t>funkcijos</a:t>
            </a: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208521" y="2727959"/>
            <a:ext cx="4983480" cy="2688097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lt-LT" b="1" dirty="0"/>
              <a:t>Kaimynystė</a:t>
            </a:r>
            <a:r>
              <a:rPr lang="pl-PL" b="1" dirty="0"/>
              <a:t>s </a:t>
            </a:r>
            <a:r>
              <a:rPr lang="lt-LT" b="1" dirty="0"/>
              <a:t>priklausomumo funkcijos</a:t>
            </a:r>
            <a:endParaRPr lang="pl-PL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7" y="3695297"/>
            <a:ext cx="11766456" cy="31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Algoritmas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12" y="167640"/>
            <a:ext cx="6908668" cy="5925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" y="5594985"/>
            <a:ext cx="4912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u="sng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https://www.youtube.com/watch?v=abF_FdCb5OI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5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err="1" smtClean="0"/>
              <a:t>Veikimo</a:t>
            </a:r>
            <a:r>
              <a:rPr lang="pl-PL" b="1" dirty="0" smtClean="0"/>
              <a:t> </a:t>
            </a:r>
            <a:r>
              <a:rPr lang="pl-PL" b="1" dirty="0" err="1" smtClean="0"/>
              <a:t>iliustracija</a:t>
            </a:r>
            <a:r>
              <a:rPr lang="pl-PL" b="1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54" y="2015732"/>
            <a:ext cx="6362700" cy="3552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17962" y="5568557"/>
            <a:ext cx="550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www.youtube.com/watch?v=GdZckTLNqsY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0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79" y="2015732"/>
            <a:ext cx="66960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04" y="2015732"/>
            <a:ext cx="66484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1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04" y="2015732"/>
            <a:ext cx="6724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99" y="2015732"/>
            <a:ext cx="8942055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29" y="2015732"/>
            <a:ext cx="65627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4107"/>
          <a:stretch/>
        </p:blipFill>
        <p:spPr>
          <a:xfrm>
            <a:off x="5339854" y="2015732"/>
            <a:ext cx="5715000" cy="32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663"/>
          <a:stretch/>
        </p:blipFill>
        <p:spPr>
          <a:xfrm>
            <a:off x="4492129" y="2000493"/>
            <a:ext cx="6562725" cy="32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9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53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79" y="2015732"/>
            <a:ext cx="66579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79" y="2102738"/>
            <a:ext cx="65817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504" y="2015732"/>
            <a:ext cx="66103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754" y="2015732"/>
            <a:ext cx="65151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3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7" y="2015731"/>
            <a:ext cx="7099537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Save organizuojantys neuroniniai </a:t>
            </a:r>
            <a:r>
              <a:rPr lang="lt-LT" dirty="0" smtClean="0"/>
              <a:t>tinklai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pl-PL" i="1" dirty="0" err="1" smtClean="0"/>
              <a:t>Self</a:t>
            </a:r>
            <a:r>
              <a:rPr lang="pl-PL" i="1" dirty="0" smtClean="0"/>
              <a:t> </a:t>
            </a:r>
            <a:r>
              <a:rPr lang="pl-PL" i="1" dirty="0" err="1" smtClean="0"/>
              <a:t>organizing</a:t>
            </a:r>
            <a:r>
              <a:rPr lang="pl-PL" i="1" dirty="0" smtClean="0"/>
              <a:t> </a:t>
            </a:r>
            <a:r>
              <a:rPr lang="pl-PL" i="1" dirty="0" err="1" smtClean="0"/>
              <a:t>maps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65" y="1983468"/>
            <a:ext cx="3863178" cy="36535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4696" y="5628323"/>
            <a:ext cx="5408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www.youtube.com/watch?v=B2Z-IFHcMxg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2" y="2015732"/>
            <a:ext cx="3842592" cy="3589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1314862" y="3517854"/>
            <a:ext cx="2090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Iliustracija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Kryžminė patikra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Cross-validation</a:t>
            </a:r>
            <a:r>
              <a:rPr lang="lt-LT" dirty="0"/>
              <a:t>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8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Kryžminė patikra (</a:t>
            </a:r>
            <a:r>
              <a:rPr lang="lt-LT" i="1" dirty="0" err="1"/>
              <a:t>Cross-validation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75" y="2217038"/>
            <a:ext cx="7772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Literat</a:t>
            </a:r>
            <a:r>
              <a:rPr lang="lt-LT" dirty="0" err="1" smtClean="0"/>
              <a:t>ūra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http://www.myreaders.info</a:t>
            </a:r>
            <a:r>
              <a:rPr lang="en-US" dirty="0" smtClean="0">
                <a:hlinkClick r:id="rId2"/>
              </a:rPr>
              <a:t>/</a:t>
            </a:r>
            <a:endParaRPr lang="lt-LT" dirty="0" smtClean="0"/>
          </a:p>
          <a:p>
            <a:r>
              <a:rPr lang="en-US" dirty="0">
                <a:hlinkClick r:id="rId3"/>
              </a:rPr>
              <a:t>http://myweb.sabanciuniv.edu/rdehkharghani/files/2016/02/Prentice-Hall-Series-in-Artificial-Intelligence-Stuart-Russell-Peter-Norvig-Artificial-Intelligence_-</a:t>
            </a:r>
            <a:r>
              <a:rPr lang="en-US" dirty="0" smtClean="0">
                <a:hlinkClick r:id="rId3"/>
              </a:rPr>
              <a:t>A-Modern-Approach-Prentice-Hall-2010.pdf</a:t>
            </a:r>
            <a:r>
              <a:rPr lang="lt-LT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3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818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819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0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1995854"/>
            <a:ext cx="68103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5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Esminių komponenčių analizės metodas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lt-LT" dirty="0" smtClean="0"/>
              <a:t>(</a:t>
            </a:r>
            <a:r>
              <a:rPr lang="lt-LT" i="1" dirty="0" err="1"/>
              <a:t>Principal</a:t>
            </a:r>
            <a:r>
              <a:rPr lang="lt-LT" i="1" dirty="0"/>
              <a:t> </a:t>
            </a:r>
            <a:r>
              <a:rPr lang="lt-LT" i="1" dirty="0" err="1"/>
              <a:t>Component</a:t>
            </a:r>
            <a:r>
              <a:rPr lang="lt-LT" i="1" dirty="0"/>
              <a:t> </a:t>
            </a:r>
            <a:r>
              <a:rPr lang="lt-LT" i="1" dirty="0" err="1"/>
              <a:t>Analysis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6781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9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41d1867b-2d7b-4324-bad1-b69d909cff21" Revision="1" Stencil="System.MyShapes" StencilVersion="1.0"/>
</Control>
</file>

<file path=customXml/itemProps1.xml><?xml version="1.0" encoding="utf-8"?>
<ds:datastoreItem xmlns:ds="http://schemas.openxmlformats.org/officeDocument/2006/customXml" ds:itemID="{3C40287E-5995-4686-B0A8-6CC6064107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7499</TotalTime>
  <Words>616</Words>
  <Application>Microsoft Office PowerPoint</Application>
  <PresentationFormat>Widescreen</PresentationFormat>
  <Paragraphs>190</Paragraphs>
  <Slides>58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Palatino Linotype</vt:lpstr>
      <vt:lpstr>Times New Roman</vt:lpstr>
      <vt:lpstr>Gallery</vt:lpstr>
      <vt:lpstr>Microsoft Equation 3.0</vt:lpstr>
      <vt:lpstr>Mokymosi be mokytojo metodai</vt:lpstr>
      <vt:lpstr>Planas</vt:lpstr>
      <vt:lpstr>Esminių komponenčių analizės metodas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metodas  (Principal Component Analysis)</vt:lpstr>
      <vt:lpstr>Esminių komponenčių analizės metodo iliustracija  (Principal Component Analysis)</vt:lpstr>
      <vt:lpstr>Klasterizavimo uždaviniai ir metodai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K-vidurkių metodas  (K-means clusterization)</vt:lpstr>
      <vt:lpstr>Klasterizavimo uždaviniai ir metodai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Save organizuojantys neuroniniai tinklai (Self organizing maps)</vt:lpstr>
      <vt:lpstr>Kryžminė patikra  (Cross-validation)</vt:lpstr>
      <vt:lpstr>Kryžminė patikra (Cross-validation)</vt:lpstr>
      <vt:lpstr>Literatūra</vt:lpstr>
    </vt:vector>
  </TitlesOfParts>
  <Company>KTU_IIVC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Intelektikos pagrindai</dc:title>
  <dc:creator>G. Budnik</dc:creator>
  <cp:lastModifiedBy>G. Budnik</cp:lastModifiedBy>
  <cp:revision>222</cp:revision>
  <dcterms:created xsi:type="dcterms:W3CDTF">2017-01-30T19:18:38Z</dcterms:created>
  <dcterms:modified xsi:type="dcterms:W3CDTF">2017-02-23T05:37:27Z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